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510" r:id="rId2"/>
    <p:sldId id="459" r:id="rId3"/>
    <p:sldId id="501" r:id="rId4"/>
    <p:sldId id="515" r:id="rId5"/>
    <p:sldId id="516" r:id="rId6"/>
    <p:sldId id="517" r:id="rId7"/>
    <p:sldId id="518" r:id="rId8"/>
    <p:sldId id="511" r:id="rId9"/>
    <p:sldId id="519" r:id="rId10"/>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038" autoAdjust="0"/>
    <p:restoredTop sz="90885" autoAdjust="0"/>
  </p:normalViewPr>
  <p:slideViewPr>
    <p:cSldViewPr>
      <p:cViewPr varScale="1">
        <p:scale>
          <a:sx n="209" d="100"/>
          <a:sy n="209" d="100"/>
        </p:scale>
        <p:origin x="616"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12/29/16</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27770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841769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439307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757542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998639" y="-126261"/>
            <a:ext cx="7146722" cy="646331"/>
          </a:xfrm>
          <a:prstGeom prst="rect">
            <a:avLst/>
          </a:prstGeom>
          <a:noFill/>
        </p:spPr>
        <p:txBody>
          <a:bodyPr wrap="square" rtlCol="0">
            <a:spAutoFit/>
          </a:bodyPr>
          <a:lstStyle/>
          <a:p>
            <a:pPr algn="ctr"/>
            <a:r>
              <a:rPr lang="en-US" sz="3600" b="1" dirty="0" smtClean="0">
                <a:solidFill>
                  <a:srgbClr val="FFFF00"/>
                </a:solidFill>
                <a:effectLst>
                  <a:outerShdw blurRad="50800" dir="5400000" sx="102000" sy="102000" algn="ctr" rotWithShape="0">
                    <a:schemeClr val="tx1"/>
                  </a:outerShdw>
                </a:effectLst>
              </a:rPr>
              <a:t>New Beginnings</a:t>
            </a:r>
            <a:endParaRPr lang="en-US" sz="3600" b="1" dirty="0">
              <a:solidFill>
                <a:srgbClr val="FFFF00"/>
              </a:solidFill>
              <a:effectLst>
                <a:outerShdw blurRad="50800" dir="5400000" sx="102000" sy="102000" algn="ctr" rotWithShape="0">
                  <a:schemeClr val="tx1"/>
                </a:outerShdw>
              </a:effectLst>
            </a:endParaRPr>
          </a:p>
        </p:txBody>
      </p:sp>
      <p:sp>
        <p:nvSpPr>
          <p:cNvPr id="4" name="TextBox 3"/>
          <p:cNvSpPr txBox="1"/>
          <p:nvPr/>
        </p:nvSpPr>
        <p:spPr>
          <a:xfrm>
            <a:off x="9576" y="409228"/>
            <a:ext cx="9106983" cy="1200329"/>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What New Year’s Resolution could be more important than a growing relationship with God?</a:t>
            </a:r>
          </a:p>
          <a:p>
            <a:pPr marL="265113" indent="-265113">
              <a:buFont typeface="Arial"/>
              <a:buChar char="•"/>
            </a:pPr>
            <a:r>
              <a:rPr lang="en-US" sz="2400" spc="120" dirty="0" smtClean="0">
                <a:solidFill>
                  <a:schemeClr val="bg1"/>
                </a:solidFill>
                <a:latin typeface="Times New Roman"/>
                <a:cs typeface="Times New Roman"/>
              </a:rPr>
              <a:t>The Lord always wants to take us further in our walk with Him</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1394084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dirty="0">
                <a:solidFill>
                  <a:schemeClr val="bg1"/>
                </a:solidFill>
                <a:latin typeface="Times New Roman" charset="0"/>
                <a:ea typeface="Times New Roman" charset="0"/>
                <a:cs typeface="Times New Roman" charset="0"/>
              </a:rPr>
              <a:t>John 8</a:t>
            </a:r>
            <a:r>
              <a:rPr lang="en-US" sz="3200" dirty="0" smtClean="0">
                <a:solidFill>
                  <a:schemeClr val="bg1"/>
                </a:solidFill>
                <a:latin typeface="Times New Roman" charset="0"/>
                <a:ea typeface="Times New Roman" charset="0"/>
                <a:cs typeface="Times New Roman" charset="0"/>
              </a:rPr>
              <a:t>:</a:t>
            </a:r>
          </a:p>
          <a:p>
            <a:pPr>
              <a:spcAft>
                <a:spcPts val="0"/>
              </a:spcAft>
            </a:pPr>
            <a:endParaRPr lang="en-GB" sz="3200" dirty="0">
              <a:solidFill>
                <a:schemeClr val="bg1"/>
              </a:solidFill>
              <a:latin typeface="Times New Roman" charset="0"/>
              <a:ea typeface="Times New Roman" charset="0"/>
              <a:cs typeface="Times New Roman" charset="0"/>
            </a:endParaRPr>
          </a:p>
          <a:p>
            <a:r>
              <a:rPr lang="en-US" sz="3200" b="1" baseline="30000" dirty="0">
                <a:solidFill>
                  <a:schemeClr val="bg1"/>
                </a:solidFill>
                <a:latin typeface="Times New Roman" charset="0"/>
                <a:ea typeface="Times New Roman" charset="0"/>
                <a:cs typeface="Times New Roman" charset="0"/>
              </a:rPr>
              <a:t>3 </a:t>
            </a:r>
            <a:r>
              <a:rPr lang="en-US" sz="3200" dirty="0">
                <a:solidFill>
                  <a:schemeClr val="bg1"/>
                </a:solidFill>
                <a:latin typeface="Times New Roman" charset="0"/>
                <a:ea typeface="Times New Roman" charset="0"/>
                <a:cs typeface="Times New Roman" charset="0"/>
              </a:rPr>
              <a:t>The scribes and the Pharisees brought a woman who had been caught in adultery, and placing her in the midst </a:t>
            </a:r>
            <a:r>
              <a:rPr lang="en-US" sz="3200" b="1" baseline="30000" dirty="0">
                <a:solidFill>
                  <a:schemeClr val="bg1"/>
                </a:solidFill>
                <a:latin typeface="Times New Roman" charset="0"/>
                <a:ea typeface="Times New Roman" charset="0"/>
                <a:cs typeface="Times New Roman" charset="0"/>
              </a:rPr>
              <a:t>4 </a:t>
            </a:r>
            <a:r>
              <a:rPr lang="en-US" sz="3200" dirty="0">
                <a:solidFill>
                  <a:schemeClr val="bg1"/>
                </a:solidFill>
                <a:latin typeface="Times New Roman" charset="0"/>
                <a:ea typeface="Times New Roman" charset="0"/>
                <a:cs typeface="Times New Roman" charset="0"/>
              </a:rPr>
              <a:t>they said to him, “Teacher, this woman has been caught in the act of adultery. </a:t>
            </a:r>
            <a:r>
              <a:rPr lang="en-US" sz="3200" b="1" baseline="30000" dirty="0">
                <a:solidFill>
                  <a:schemeClr val="bg1"/>
                </a:solidFill>
                <a:latin typeface="Times New Roman" charset="0"/>
                <a:ea typeface="Times New Roman" charset="0"/>
                <a:cs typeface="Times New Roman" charset="0"/>
              </a:rPr>
              <a:t>5 </a:t>
            </a:r>
            <a:r>
              <a:rPr lang="en-US" sz="3200" dirty="0">
                <a:solidFill>
                  <a:schemeClr val="bg1"/>
                </a:solidFill>
                <a:latin typeface="Times New Roman" charset="0"/>
                <a:ea typeface="Times New Roman" charset="0"/>
                <a:cs typeface="Times New Roman" charset="0"/>
              </a:rPr>
              <a:t>Now in the Law, Moses commanded us to stone such women. So what do you say?” </a:t>
            </a:r>
            <a:r>
              <a:rPr lang="en-US" sz="3200" b="1" baseline="30000" dirty="0">
                <a:solidFill>
                  <a:schemeClr val="bg1"/>
                </a:solidFill>
                <a:latin typeface="Times New Roman" charset="0"/>
                <a:ea typeface="Times New Roman" charset="0"/>
                <a:cs typeface="Times New Roman" charset="0"/>
              </a:rPr>
              <a:t>6 </a:t>
            </a:r>
            <a:r>
              <a:rPr lang="en-US" sz="3200" dirty="0">
                <a:solidFill>
                  <a:schemeClr val="bg1"/>
                </a:solidFill>
                <a:latin typeface="Times New Roman" charset="0"/>
                <a:ea typeface="Times New Roman" charset="0"/>
                <a:cs typeface="Times New Roman" charset="0"/>
              </a:rPr>
              <a:t>This they said to test him, that they might have some charge to bring against him.</a:t>
            </a:r>
            <a:endParaRPr lang="en-GB" sz="32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dirty="0">
                <a:solidFill>
                  <a:schemeClr val="bg1"/>
                </a:solidFill>
                <a:latin typeface="Times New Roman" charset="0"/>
                <a:ea typeface="Times New Roman" charset="0"/>
                <a:cs typeface="Times New Roman" charset="0"/>
              </a:rPr>
              <a:t>Jesus bent down and wrote with his finger on the ground. </a:t>
            </a:r>
            <a:r>
              <a:rPr lang="en-US" sz="3200" b="1" baseline="30000" dirty="0">
                <a:solidFill>
                  <a:schemeClr val="bg1"/>
                </a:solidFill>
                <a:latin typeface="Times New Roman" charset="0"/>
                <a:ea typeface="Times New Roman" charset="0"/>
                <a:cs typeface="Times New Roman" charset="0"/>
              </a:rPr>
              <a:t>7 </a:t>
            </a:r>
            <a:r>
              <a:rPr lang="en-US" sz="3200" dirty="0">
                <a:solidFill>
                  <a:schemeClr val="bg1"/>
                </a:solidFill>
                <a:latin typeface="Times New Roman" charset="0"/>
                <a:ea typeface="Times New Roman" charset="0"/>
                <a:cs typeface="Times New Roman" charset="0"/>
              </a:rPr>
              <a:t>And as they continued to ask him, he stood up and said to them, “Let him who is without sin among you be the first to throw a stone at her.” </a:t>
            </a:r>
            <a:r>
              <a:rPr lang="en-US" sz="3200" b="1" baseline="30000" dirty="0">
                <a:solidFill>
                  <a:schemeClr val="bg1"/>
                </a:solidFill>
                <a:latin typeface="Times New Roman" charset="0"/>
                <a:ea typeface="Times New Roman" charset="0"/>
                <a:cs typeface="Times New Roman" charset="0"/>
              </a:rPr>
              <a:t>8 </a:t>
            </a:r>
            <a:r>
              <a:rPr lang="en-US" sz="3200" dirty="0">
                <a:solidFill>
                  <a:schemeClr val="bg1"/>
                </a:solidFill>
                <a:latin typeface="Times New Roman" charset="0"/>
                <a:ea typeface="Times New Roman" charset="0"/>
                <a:cs typeface="Times New Roman" charset="0"/>
              </a:rPr>
              <a:t>And once more he bent down and wrote on the ground. </a:t>
            </a:r>
            <a:r>
              <a:rPr lang="en-US" sz="3200" b="1" baseline="30000" dirty="0">
                <a:solidFill>
                  <a:schemeClr val="bg1"/>
                </a:solidFill>
                <a:latin typeface="Times New Roman" charset="0"/>
                <a:ea typeface="Times New Roman" charset="0"/>
                <a:cs typeface="Times New Roman" charset="0"/>
              </a:rPr>
              <a:t>9 </a:t>
            </a:r>
            <a:r>
              <a:rPr lang="en-US" sz="3200" dirty="0">
                <a:solidFill>
                  <a:schemeClr val="bg1"/>
                </a:solidFill>
                <a:latin typeface="Times New Roman" charset="0"/>
                <a:ea typeface="Times New Roman" charset="0"/>
                <a:cs typeface="Times New Roman" charset="0"/>
              </a:rPr>
              <a:t>But when they heard it, they went away one by one, beginning with the older ones, and Jesus was left alone with the woman standing before him.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062103"/>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b="1" baseline="30000" dirty="0" smtClean="0">
                <a:solidFill>
                  <a:schemeClr val="bg1"/>
                </a:solidFill>
                <a:latin typeface="Times New Roman" charset="0"/>
                <a:ea typeface="Times New Roman" charset="0"/>
                <a:cs typeface="Times New Roman" charset="0"/>
              </a:rPr>
              <a:t>10</a:t>
            </a:r>
            <a:r>
              <a:rPr lang="en-US" sz="3200" b="1" baseline="30000" dirty="0">
                <a:solidFill>
                  <a:schemeClr val="bg1"/>
                </a:solidFill>
                <a:latin typeface="Times New Roman" charset="0"/>
                <a:ea typeface="Times New Roman" charset="0"/>
                <a:cs typeface="Times New Roman" charset="0"/>
              </a:rPr>
              <a:t> </a:t>
            </a:r>
            <a:r>
              <a:rPr lang="en-US" sz="3200" dirty="0">
                <a:solidFill>
                  <a:schemeClr val="bg1"/>
                </a:solidFill>
                <a:latin typeface="Times New Roman" charset="0"/>
                <a:ea typeface="Times New Roman" charset="0"/>
                <a:cs typeface="Times New Roman" charset="0"/>
              </a:rPr>
              <a:t>Jesus stood up and said to her, “Woman, where are they? Has no one condemned you?” </a:t>
            </a:r>
            <a:r>
              <a:rPr lang="en-US" sz="3200" b="1" baseline="30000" dirty="0">
                <a:solidFill>
                  <a:schemeClr val="bg1"/>
                </a:solidFill>
                <a:latin typeface="Times New Roman" charset="0"/>
                <a:ea typeface="Times New Roman" charset="0"/>
                <a:cs typeface="Times New Roman" charset="0"/>
              </a:rPr>
              <a:t>11 </a:t>
            </a:r>
            <a:r>
              <a:rPr lang="en-US" sz="3200" dirty="0">
                <a:solidFill>
                  <a:schemeClr val="bg1"/>
                </a:solidFill>
                <a:latin typeface="Times New Roman" charset="0"/>
                <a:ea typeface="Times New Roman" charset="0"/>
                <a:cs typeface="Times New Roman" charset="0"/>
              </a:rPr>
              <a:t>She said, “No one, Lord.” And Jesus said, “Neither do I condemn you; go, and from now on sin no more.”</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0079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998639" y="-126261"/>
            <a:ext cx="7146722" cy="646331"/>
          </a:xfrm>
          <a:prstGeom prst="rect">
            <a:avLst/>
          </a:prstGeom>
          <a:noFill/>
        </p:spPr>
        <p:txBody>
          <a:bodyPr wrap="square" rtlCol="0">
            <a:spAutoFit/>
          </a:bodyPr>
          <a:lstStyle/>
          <a:p>
            <a:pPr algn="ctr"/>
            <a:r>
              <a:rPr lang="en-US" sz="3600" b="1" dirty="0" smtClean="0">
                <a:solidFill>
                  <a:srgbClr val="FFFF00"/>
                </a:solidFill>
                <a:effectLst>
                  <a:outerShdw blurRad="50800" dir="5400000" sx="102000" sy="102000" algn="ctr" rotWithShape="0">
                    <a:schemeClr val="tx1"/>
                  </a:outerShdw>
                </a:effectLst>
              </a:rPr>
              <a:t>New Beginnings</a:t>
            </a:r>
            <a:endParaRPr lang="en-US" sz="3600" b="1" dirty="0">
              <a:solidFill>
                <a:srgbClr val="FFFF00"/>
              </a:solidFill>
              <a:effectLst>
                <a:outerShdw blurRad="50800" dir="5400000" sx="102000" sy="102000" algn="ctr" rotWithShape="0">
                  <a:schemeClr val="tx1"/>
                </a:outerShdw>
              </a:effectLst>
            </a:endParaRPr>
          </a:p>
        </p:txBody>
      </p:sp>
      <p:sp>
        <p:nvSpPr>
          <p:cNvPr id="4" name="TextBox 3"/>
          <p:cNvSpPr txBox="1"/>
          <p:nvPr/>
        </p:nvSpPr>
        <p:spPr>
          <a:xfrm>
            <a:off x="9576" y="409228"/>
            <a:ext cx="9106983" cy="1200329"/>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What New Year’s Resolution could be more important than a growing relationship with God?</a:t>
            </a:r>
          </a:p>
          <a:p>
            <a:pPr marL="265113" indent="-265113">
              <a:buFont typeface="Arial"/>
              <a:buChar char="•"/>
            </a:pPr>
            <a:r>
              <a:rPr lang="en-US" sz="2400" spc="120" dirty="0" smtClean="0">
                <a:solidFill>
                  <a:schemeClr val="bg1"/>
                </a:solidFill>
                <a:latin typeface="Times New Roman"/>
                <a:cs typeface="Times New Roman"/>
              </a:rPr>
              <a:t>The Lord always wants to take us further in our walk with Him</a:t>
            </a:r>
          </a:p>
        </p:txBody>
      </p:sp>
      <p:sp>
        <p:nvSpPr>
          <p:cNvPr id="5" name="TextBox 4"/>
          <p:cNvSpPr txBox="1"/>
          <p:nvPr/>
        </p:nvSpPr>
        <p:spPr>
          <a:xfrm>
            <a:off x="28821" y="1560316"/>
            <a:ext cx="9078162" cy="461665"/>
          </a:xfrm>
          <a:prstGeom prst="rect">
            <a:avLst/>
          </a:prstGeom>
          <a:noFill/>
        </p:spPr>
        <p:txBody>
          <a:bodyPr wrap="square" rtlCol="0">
            <a:spAutoFit/>
          </a:bodyPr>
          <a:lstStyle/>
          <a:p>
            <a:r>
              <a:rPr lang="en-US" sz="2400" dirty="0" smtClean="0">
                <a:solidFill>
                  <a:srgbClr val="FFFF00"/>
                </a:solidFill>
                <a:latin typeface="Iowan Old Style Black"/>
                <a:cs typeface="Iowan Old Style Black"/>
              </a:rPr>
              <a:t>A woman caught in adultery</a:t>
            </a:r>
            <a:endParaRPr lang="en-US" sz="2400" dirty="0" smtClean="0">
              <a:solidFill>
                <a:srgbClr val="FFFF00"/>
              </a:solidFill>
              <a:latin typeface="Iowan Old Style Black"/>
              <a:cs typeface="Iowan Old Style Black"/>
            </a:endParaRPr>
          </a:p>
        </p:txBody>
      </p:sp>
      <p:sp>
        <p:nvSpPr>
          <p:cNvPr id="6" name="TextBox 5"/>
          <p:cNvSpPr txBox="1"/>
          <p:nvPr/>
        </p:nvSpPr>
        <p:spPr>
          <a:xfrm>
            <a:off x="0" y="1993404"/>
            <a:ext cx="9106983"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We all sin, and feel “unworthy” before God.</a:t>
            </a:r>
            <a:br>
              <a:rPr lang="en-US" sz="2400" spc="120" dirty="0" smtClean="0">
                <a:solidFill>
                  <a:schemeClr val="bg1"/>
                </a:solidFill>
                <a:latin typeface="Times New Roman"/>
                <a:cs typeface="Times New Roman"/>
              </a:rPr>
            </a:br>
            <a:r>
              <a:rPr lang="en-US" sz="2400" spc="120" dirty="0" smtClean="0">
                <a:solidFill>
                  <a:schemeClr val="bg1"/>
                </a:solidFill>
                <a:latin typeface="Times New Roman"/>
                <a:cs typeface="Times New Roman"/>
              </a:rPr>
              <a:t> (feel dirty;  unwanted;  unloved;  hopeless)</a:t>
            </a:r>
          </a:p>
          <a:p>
            <a:pPr marL="265113" indent="-265113">
              <a:buFont typeface="Arial"/>
              <a:buChar char="•"/>
            </a:pPr>
            <a:r>
              <a:rPr lang="en-US" sz="2400" b="1" spc="120" dirty="0" smtClean="0">
                <a:solidFill>
                  <a:schemeClr val="bg1"/>
                </a:solidFill>
                <a:latin typeface="Times New Roman"/>
                <a:cs typeface="Times New Roman"/>
              </a:rPr>
              <a:t>Jesus gives us a new beginning. </a:t>
            </a:r>
            <a:r>
              <a:rPr lang="en-US" sz="2400" spc="120" dirty="0" smtClean="0">
                <a:solidFill>
                  <a:schemeClr val="bg1"/>
                </a:solidFill>
                <a:latin typeface="Times New Roman"/>
                <a:cs typeface="Times New Roman"/>
              </a:rPr>
              <a:t> There is no stain of sin that cannot be removed.  Go and sin no more.</a:t>
            </a:r>
            <a:endParaRPr lang="en-US" sz="24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5570133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9200"/>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dirty="0">
                <a:solidFill>
                  <a:schemeClr val="bg1"/>
                </a:solidFill>
                <a:latin typeface="Times New Roman" charset="0"/>
                <a:ea typeface="Times New Roman" charset="0"/>
                <a:cs typeface="Times New Roman" charset="0"/>
              </a:rPr>
              <a:t>John </a:t>
            </a:r>
            <a:r>
              <a:rPr lang="en-US" sz="3200" dirty="0" smtClean="0">
                <a:solidFill>
                  <a:schemeClr val="bg1"/>
                </a:solidFill>
                <a:latin typeface="Times New Roman" charset="0"/>
                <a:ea typeface="Times New Roman" charset="0"/>
                <a:cs typeface="Times New Roman" charset="0"/>
              </a:rPr>
              <a:t>21:</a:t>
            </a:r>
            <a:r>
              <a:rPr lang="en-US" sz="3200" b="1" baseline="30000" dirty="0" smtClean="0">
                <a:solidFill>
                  <a:schemeClr val="bg1"/>
                </a:solidFill>
                <a:latin typeface="Times New Roman" charset="0"/>
                <a:ea typeface="Times New Roman" charset="0"/>
                <a:cs typeface="Times New Roman" charset="0"/>
              </a:rPr>
              <a:t>15</a:t>
            </a:r>
            <a:r>
              <a:rPr lang="en-US" sz="3200" b="1" baseline="30000" dirty="0">
                <a:solidFill>
                  <a:schemeClr val="bg1"/>
                </a:solidFill>
                <a:latin typeface="Times New Roman" charset="0"/>
                <a:ea typeface="Times New Roman" charset="0"/>
                <a:cs typeface="Times New Roman" charset="0"/>
              </a:rPr>
              <a:t> </a:t>
            </a:r>
            <a:r>
              <a:rPr lang="en-US" sz="3200" dirty="0">
                <a:solidFill>
                  <a:schemeClr val="bg1"/>
                </a:solidFill>
                <a:latin typeface="Times New Roman" charset="0"/>
                <a:ea typeface="Times New Roman" charset="0"/>
                <a:cs typeface="Times New Roman" charset="0"/>
              </a:rPr>
              <a:t>…., “Simon, son of John, do you love me more than these?” He said to him, “Yes, Lord; you know that I love you.” He said to him, “Feed my lambs.” </a:t>
            </a:r>
            <a:r>
              <a:rPr lang="en-US" sz="3200" b="1" baseline="30000" dirty="0">
                <a:solidFill>
                  <a:schemeClr val="bg1"/>
                </a:solidFill>
                <a:latin typeface="Times New Roman" charset="0"/>
                <a:ea typeface="Times New Roman" charset="0"/>
                <a:cs typeface="Times New Roman" charset="0"/>
              </a:rPr>
              <a:t>16 </a:t>
            </a:r>
            <a:r>
              <a:rPr lang="en-US" sz="3200" dirty="0">
                <a:solidFill>
                  <a:schemeClr val="bg1"/>
                </a:solidFill>
                <a:latin typeface="Times New Roman" charset="0"/>
                <a:ea typeface="Times New Roman" charset="0"/>
                <a:cs typeface="Times New Roman" charset="0"/>
              </a:rPr>
              <a:t>He said to him a second time, “Simon, son of John, do you love me?” He said to him, “Yes, Lord; you know that I love you.” He said to him, “Tend my sheep.” </a:t>
            </a:r>
            <a:r>
              <a:rPr lang="en-US" sz="3200" b="1" baseline="30000" dirty="0">
                <a:solidFill>
                  <a:schemeClr val="bg1"/>
                </a:solidFill>
                <a:latin typeface="Times New Roman" charset="0"/>
                <a:ea typeface="Times New Roman" charset="0"/>
                <a:cs typeface="Times New Roman" charset="0"/>
              </a:rPr>
              <a:t>17 </a:t>
            </a:r>
            <a:r>
              <a:rPr lang="en-US" sz="3200" dirty="0">
                <a:solidFill>
                  <a:schemeClr val="bg1"/>
                </a:solidFill>
                <a:latin typeface="Times New Roman" charset="0"/>
                <a:ea typeface="Times New Roman" charset="0"/>
                <a:cs typeface="Times New Roman" charset="0"/>
              </a:rPr>
              <a:t>He said to him the third time, “Simon, son of John, do you love me?” Peter was grieved because he said to him the third time, “Do you love me?” and he said to him, “Lord, you know everything; you know that I love you.”</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6647621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31873"/>
          </a:xfrm>
          <a:prstGeom prst="rect">
            <a:avLst/>
          </a:prstGeom>
          <a:noFill/>
          <a:ln w="9525">
            <a:noFill/>
            <a:miter lim="800000"/>
            <a:headEnd/>
            <a:tailEnd/>
          </a:ln>
        </p:spPr>
        <p:txBody>
          <a:bodyPr wrap="square">
            <a:prstTxWarp prst="textNoShape">
              <a:avLst/>
            </a:prstTxWarp>
            <a:spAutoFit/>
          </a:bodyPr>
          <a:lstStyle/>
          <a:p>
            <a:pPr>
              <a:spcAft>
                <a:spcPts val="0"/>
              </a:spcAft>
            </a:pPr>
            <a:r>
              <a:rPr lang="en-US" sz="3200">
                <a:solidFill>
                  <a:schemeClr val="bg1"/>
                </a:solidFill>
                <a:latin typeface="Times New Roman" charset="0"/>
                <a:ea typeface="Times New Roman" charset="0"/>
                <a:cs typeface="Times New Roman" charset="0"/>
              </a:rPr>
              <a:t>Jesus said to him, “Feed my sheep. </a:t>
            </a:r>
            <a:r>
              <a:rPr lang="en-US" sz="3200" b="1" baseline="30000" dirty="0">
                <a:solidFill>
                  <a:schemeClr val="bg1"/>
                </a:solidFill>
                <a:latin typeface="Times New Roman" charset="0"/>
                <a:ea typeface="Times New Roman" charset="0"/>
                <a:cs typeface="Times New Roman" charset="0"/>
              </a:rPr>
              <a:t>18 </a:t>
            </a:r>
            <a:r>
              <a:rPr lang="en-US" sz="3200" dirty="0">
                <a:solidFill>
                  <a:schemeClr val="bg1"/>
                </a:solidFill>
                <a:latin typeface="Times New Roman" charset="0"/>
                <a:ea typeface="Times New Roman" charset="0"/>
                <a:cs typeface="Times New Roman" charset="0"/>
              </a:rPr>
              <a:t>Truly, truly, I say to you, when you were young, you used to dress yourself and walk wherever you wanted, but when you are old, you will stretch out your hands, and another will dress you and carry you where you do not want to go.” </a:t>
            </a:r>
            <a:r>
              <a:rPr lang="en-US" sz="3200" b="1" baseline="30000" dirty="0">
                <a:solidFill>
                  <a:schemeClr val="bg1"/>
                </a:solidFill>
                <a:latin typeface="Times New Roman" charset="0"/>
                <a:ea typeface="Times New Roman" charset="0"/>
                <a:cs typeface="Times New Roman" charset="0"/>
              </a:rPr>
              <a:t>19 </a:t>
            </a:r>
            <a:r>
              <a:rPr lang="en-US" sz="3200" dirty="0">
                <a:solidFill>
                  <a:schemeClr val="bg1"/>
                </a:solidFill>
                <a:latin typeface="Times New Roman" charset="0"/>
                <a:ea typeface="Times New Roman" charset="0"/>
                <a:cs typeface="Times New Roman" charset="0"/>
              </a:rPr>
              <a:t>(This he said to show by what kind of death he was to glorify God.) And after saying this he said to him, “Follow me.”</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2900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08603" y="913284"/>
            <a:ext cx="8763000" cy="2246769"/>
          </a:xfrm>
          <a:prstGeom prst="rect">
            <a:avLst/>
          </a:prstGeom>
          <a:noFill/>
          <a:ln w="22225">
            <a:solidFill>
              <a:srgbClr val="C1E7FF"/>
            </a:solidFill>
          </a:ln>
        </p:spPr>
        <p:txBody>
          <a:bodyPr wrap="square" rtlCol="0">
            <a:spAutoFit/>
          </a:bodyPr>
          <a:lstStyle/>
          <a:p>
            <a:pPr marL="536575" indent="-536575">
              <a:buFont typeface="+mj-lt"/>
              <a:buAutoNum type="arabicPeriod"/>
            </a:pPr>
            <a:r>
              <a:rPr lang="en-AU" sz="2800" dirty="0" smtClean="0">
                <a:solidFill>
                  <a:srgbClr val="FFFF00"/>
                </a:solidFill>
                <a:latin typeface="Times New Roman"/>
                <a:cs typeface="Times New Roman"/>
              </a:rPr>
              <a:t>“Do you </a:t>
            </a:r>
            <a:r>
              <a:rPr lang="en-AU" sz="2800" i="1" dirty="0" smtClean="0">
                <a:solidFill>
                  <a:srgbClr val="FFFF00"/>
                </a:solidFill>
                <a:latin typeface="Times New Roman"/>
                <a:cs typeface="Times New Roman"/>
              </a:rPr>
              <a:t>agape </a:t>
            </a:r>
            <a:r>
              <a:rPr lang="en-AU" sz="2800" dirty="0" smtClean="0">
                <a:solidFill>
                  <a:srgbClr val="FFFF00"/>
                </a:solidFill>
                <a:latin typeface="Times New Roman"/>
                <a:cs typeface="Times New Roman"/>
              </a:rPr>
              <a:t>love me more than anything else?” </a:t>
            </a:r>
            <a:br>
              <a:rPr lang="en-AU" sz="2800" dirty="0" smtClean="0">
                <a:solidFill>
                  <a:srgbClr val="FFFF00"/>
                </a:solidFill>
                <a:latin typeface="Times New Roman"/>
                <a:cs typeface="Times New Roman"/>
              </a:rPr>
            </a:br>
            <a:r>
              <a:rPr lang="en-AU" sz="2800" dirty="0" smtClean="0">
                <a:solidFill>
                  <a:srgbClr val="FFFF00"/>
                </a:solidFill>
                <a:latin typeface="Times New Roman"/>
                <a:cs typeface="Times New Roman"/>
              </a:rPr>
              <a:t>(a love of the will, selfless, a love like God has for us)</a:t>
            </a:r>
            <a:br>
              <a:rPr lang="en-AU" sz="2800" dirty="0" smtClean="0">
                <a:solidFill>
                  <a:srgbClr val="FFFF00"/>
                </a:solidFill>
                <a:latin typeface="Times New Roman"/>
                <a:cs typeface="Times New Roman"/>
              </a:rPr>
            </a:br>
            <a:r>
              <a:rPr lang="en-AU" sz="2800" dirty="0" smtClean="0">
                <a:solidFill>
                  <a:srgbClr val="FFFF00"/>
                </a:solidFill>
                <a:latin typeface="Times New Roman"/>
                <a:cs typeface="Times New Roman"/>
              </a:rPr>
              <a:t>                    </a:t>
            </a:r>
            <a:r>
              <a:rPr lang="en-AU" sz="2800" dirty="0" smtClean="0">
                <a:solidFill>
                  <a:schemeClr val="bg1"/>
                </a:solidFill>
                <a:latin typeface="Times New Roman"/>
                <a:cs typeface="Times New Roman"/>
              </a:rPr>
              <a:t>“I </a:t>
            </a:r>
            <a:r>
              <a:rPr lang="en-AU" sz="2800" i="1" dirty="0" smtClean="0">
                <a:solidFill>
                  <a:schemeClr val="bg1"/>
                </a:solidFill>
                <a:latin typeface="Times New Roman"/>
                <a:cs typeface="Times New Roman"/>
              </a:rPr>
              <a:t>phileo </a:t>
            </a:r>
            <a:r>
              <a:rPr lang="en-AU" sz="2800" dirty="0" smtClean="0">
                <a:solidFill>
                  <a:schemeClr val="bg1"/>
                </a:solidFill>
                <a:latin typeface="Times New Roman"/>
                <a:cs typeface="Times New Roman"/>
              </a:rPr>
              <a:t>love you.”  (love like a brother)</a:t>
            </a:r>
          </a:p>
          <a:p>
            <a:pPr marL="536575" indent="-536575">
              <a:buFont typeface="+mj-lt"/>
              <a:buAutoNum type="arabicPeriod"/>
            </a:pPr>
            <a:r>
              <a:rPr lang="en-AU" sz="2800" dirty="0" smtClean="0">
                <a:solidFill>
                  <a:srgbClr val="FFFF00"/>
                </a:solidFill>
                <a:latin typeface="Times New Roman"/>
                <a:cs typeface="Times New Roman"/>
              </a:rPr>
              <a:t>“Do you </a:t>
            </a:r>
            <a:r>
              <a:rPr lang="en-AU" sz="2800" i="1" dirty="0" smtClean="0">
                <a:solidFill>
                  <a:srgbClr val="FFFF00"/>
                </a:solidFill>
                <a:latin typeface="Times New Roman"/>
                <a:cs typeface="Times New Roman"/>
              </a:rPr>
              <a:t>agape </a:t>
            </a:r>
            <a:r>
              <a:rPr lang="en-AU" sz="2800" dirty="0" smtClean="0">
                <a:solidFill>
                  <a:srgbClr val="FFFF00"/>
                </a:solidFill>
                <a:latin typeface="Times New Roman"/>
                <a:cs typeface="Times New Roman"/>
              </a:rPr>
              <a:t>me?”</a:t>
            </a:r>
            <a:r>
              <a:rPr lang="en-AU" sz="2800" dirty="0" smtClean="0">
                <a:solidFill>
                  <a:srgbClr val="FFFFFF"/>
                </a:solidFill>
                <a:latin typeface="Times New Roman"/>
                <a:cs typeface="Times New Roman"/>
              </a:rPr>
              <a:t>      “I </a:t>
            </a:r>
            <a:r>
              <a:rPr lang="en-AU" sz="2800" i="1" dirty="0" smtClean="0">
                <a:solidFill>
                  <a:srgbClr val="FFFFFF"/>
                </a:solidFill>
                <a:latin typeface="Times New Roman"/>
                <a:cs typeface="Times New Roman"/>
              </a:rPr>
              <a:t>phileo </a:t>
            </a:r>
            <a:r>
              <a:rPr lang="en-AU" sz="2800" dirty="0" smtClean="0">
                <a:solidFill>
                  <a:srgbClr val="FFFFFF"/>
                </a:solidFill>
                <a:latin typeface="Times New Roman"/>
                <a:cs typeface="Times New Roman"/>
              </a:rPr>
              <a:t>you.”</a:t>
            </a:r>
            <a:endParaRPr lang="en-AU" sz="2800" dirty="0" smtClean="0">
              <a:solidFill>
                <a:srgbClr val="FFFF00"/>
              </a:solidFill>
              <a:latin typeface="Times New Roman"/>
              <a:cs typeface="Times New Roman"/>
            </a:endParaRPr>
          </a:p>
          <a:p>
            <a:pPr marL="536575" indent="-536575">
              <a:buFont typeface="+mj-lt"/>
              <a:buAutoNum type="arabicPeriod"/>
            </a:pPr>
            <a:r>
              <a:rPr lang="en-AU" sz="2800" dirty="0" smtClean="0">
                <a:solidFill>
                  <a:srgbClr val="FFFF00"/>
                </a:solidFill>
                <a:latin typeface="Times New Roman"/>
                <a:cs typeface="Times New Roman"/>
              </a:rPr>
              <a:t>“Do you </a:t>
            </a:r>
            <a:r>
              <a:rPr lang="en-AU" sz="2800" i="1" dirty="0" smtClean="0">
                <a:solidFill>
                  <a:srgbClr val="FFFF00"/>
                </a:solidFill>
                <a:latin typeface="Times New Roman"/>
                <a:cs typeface="Times New Roman"/>
              </a:rPr>
              <a:t>phileo </a:t>
            </a:r>
            <a:r>
              <a:rPr lang="en-AU" sz="2800" dirty="0" smtClean="0">
                <a:solidFill>
                  <a:srgbClr val="FFFF00"/>
                </a:solidFill>
                <a:latin typeface="Times New Roman"/>
                <a:cs typeface="Times New Roman"/>
              </a:rPr>
              <a:t>me?”     </a:t>
            </a:r>
            <a:r>
              <a:rPr lang="en-AU" sz="2800" dirty="0" smtClean="0">
                <a:solidFill>
                  <a:srgbClr val="FFFFFF"/>
                </a:solidFill>
                <a:latin typeface="Times New Roman"/>
                <a:cs typeface="Times New Roman"/>
              </a:rPr>
              <a:t>“You know it.  I </a:t>
            </a:r>
            <a:r>
              <a:rPr lang="en-AU" sz="2800" i="1" dirty="0" smtClean="0">
                <a:solidFill>
                  <a:srgbClr val="FFFFFF"/>
                </a:solidFill>
                <a:latin typeface="Times New Roman"/>
                <a:cs typeface="Times New Roman"/>
              </a:rPr>
              <a:t>phileo </a:t>
            </a:r>
            <a:r>
              <a:rPr lang="en-AU" sz="2800" dirty="0" smtClean="0">
                <a:solidFill>
                  <a:srgbClr val="FFFFFF"/>
                </a:solidFill>
                <a:latin typeface="Times New Roman"/>
                <a:cs typeface="Times New Roman"/>
              </a:rPr>
              <a:t>you.”</a:t>
            </a:r>
          </a:p>
        </p:txBody>
      </p:sp>
    </p:spTree>
    <p:extLst>
      <p:ext uri="{BB962C8B-B14F-4D97-AF65-F5344CB8AC3E}">
        <p14:creationId xmlns:p14="http://schemas.microsoft.com/office/powerpoint/2010/main" val="8154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998639" y="-126261"/>
            <a:ext cx="7146722" cy="646331"/>
          </a:xfrm>
          <a:prstGeom prst="rect">
            <a:avLst/>
          </a:prstGeom>
          <a:noFill/>
        </p:spPr>
        <p:txBody>
          <a:bodyPr wrap="square" rtlCol="0">
            <a:spAutoFit/>
          </a:bodyPr>
          <a:lstStyle/>
          <a:p>
            <a:pPr algn="ctr"/>
            <a:r>
              <a:rPr lang="en-US" sz="3600" b="1" dirty="0" smtClean="0">
                <a:solidFill>
                  <a:srgbClr val="FFFF00"/>
                </a:solidFill>
                <a:effectLst>
                  <a:outerShdw blurRad="50800" dir="5400000" sx="102000" sy="102000" algn="ctr" rotWithShape="0">
                    <a:schemeClr val="tx1"/>
                  </a:outerShdw>
                </a:effectLst>
              </a:rPr>
              <a:t>New Beginnings</a:t>
            </a:r>
            <a:endParaRPr lang="en-US" sz="3600" b="1" dirty="0">
              <a:solidFill>
                <a:srgbClr val="FFFF00"/>
              </a:solidFill>
              <a:effectLst>
                <a:outerShdw blurRad="50800" dir="5400000" sx="102000" sy="102000" algn="ctr" rotWithShape="0">
                  <a:schemeClr val="tx1"/>
                </a:outerShdw>
              </a:effectLst>
            </a:endParaRPr>
          </a:p>
        </p:txBody>
      </p:sp>
      <p:sp>
        <p:nvSpPr>
          <p:cNvPr id="4" name="TextBox 3"/>
          <p:cNvSpPr txBox="1"/>
          <p:nvPr/>
        </p:nvSpPr>
        <p:spPr>
          <a:xfrm>
            <a:off x="9576" y="409228"/>
            <a:ext cx="9106983" cy="1200329"/>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What New Year’s Resolution could be more important than a growing relationship with God?</a:t>
            </a:r>
          </a:p>
          <a:p>
            <a:pPr marL="265113" indent="-265113">
              <a:buFont typeface="Arial"/>
              <a:buChar char="•"/>
            </a:pPr>
            <a:r>
              <a:rPr lang="en-US" sz="2400" spc="120" dirty="0" smtClean="0">
                <a:solidFill>
                  <a:schemeClr val="bg1"/>
                </a:solidFill>
                <a:latin typeface="Times New Roman"/>
                <a:cs typeface="Times New Roman"/>
              </a:rPr>
              <a:t>The Lord always wants to take us further in our walk with Him</a:t>
            </a:r>
          </a:p>
        </p:txBody>
      </p:sp>
      <p:sp>
        <p:nvSpPr>
          <p:cNvPr id="5" name="TextBox 4"/>
          <p:cNvSpPr txBox="1"/>
          <p:nvPr/>
        </p:nvSpPr>
        <p:spPr>
          <a:xfrm>
            <a:off x="28821" y="1560316"/>
            <a:ext cx="9078162" cy="461665"/>
          </a:xfrm>
          <a:prstGeom prst="rect">
            <a:avLst/>
          </a:prstGeom>
          <a:noFill/>
        </p:spPr>
        <p:txBody>
          <a:bodyPr wrap="square" rtlCol="0">
            <a:spAutoFit/>
          </a:bodyPr>
          <a:lstStyle/>
          <a:p>
            <a:r>
              <a:rPr lang="en-US" sz="2400" dirty="0" smtClean="0">
                <a:solidFill>
                  <a:srgbClr val="FFFF00"/>
                </a:solidFill>
                <a:latin typeface="Iowan Old Style Black"/>
                <a:cs typeface="Iowan Old Style Black"/>
              </a:rPr>
              <a:t>A woman caught in adultery</a:t>
            </a:r>
            <a:endParaRPr lang="en-US" sz="2400" dirty="0" smtClean="0">
              <a:solidFill>
                <a:srgbClr val="FFFF00"/>
              </a:solidFill>
              <a:latin typeface="Iowan Old Style Black"/>
              <a:cs typeface="Iowan Old Style Black"/>
            </a:endParaRPr>
          </a:p>
        </p:txBody>
      </p:sp>
      <p:sp>
        <p:nvSpPr>
          <p:cNvPr id="6" name="TextBox 5"/>
          <p:cNvSpPr txBox="1"/>
          <p:nvPr/>
        </p:nvSpPr>
        <p:spPr>
          <a:xfrm>
            <a:off x="0" y="1993404"/>
            <a:ext cx="9106983"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We all sin, and feel “unworthy” before God.</a:t>
            </a:r>
            <a:br>
              <a:rPr lang="en-US" sz="2400" spc="120" dirty="0" smtClean="0">
                <a:solidFill>
                  <a:schemeClr val="bg1"/>
                </a:solidFill>
                <a:latin typeface="Times New Roman"/>
                <a:cs typeface="Times New Roman"/>
              </a:rPr>
            </a:br>
            <a:r>
              <a:rPr lang="en-US" sz="2400" spc="120" dirty="0" smtClean="0">
                <a:solidFill>
                  <a:schemeClr val="bg1"/>
                </a:solidFill>
                <a:latin typeface="Times New Roman"/>
                <a:cs typeface="Times New Roman"/>
              </a:rPr>
              <a:t> (feel dirty;  unwanted;  unloved;  hopeless)</a:t>
            </a:r>
          </a:p>
          <a:p>
            <a:pPr marL="265113" indent="-265113">
              <a:buFont typeface="Arial"/>
              <a:buChar char="•"/>
            </a:pPr>
            <a:r>
              <a:rPr lang="en-US" sz="2400" b="1" spc="120" dirty="0" smtClean="0">
                <a:solidFill>
                  <a:schemeClr val="bg1"/>
                </a:solidFill>
                <a:latin typeface="Times New Roman"/>
                <a:cs typeface="Times New Roman"/>
              </a:rPr>
              <a:t>Jesus gives us a new beginning. </a:t>
            </a:r>
            <a:r>
              <a:rPr lang="en-US" sz="2400" spc="120" dirty="0" smtClean="0">
                <a:solidFill>
                  <a:schemeClr val="bg1"/>
                </a:solidFill>
                <a:latin typeface="Times New Roman"/>
                <a:cs typeface="Times New Roman"/>
              </a:rPr>
              <a:t> There is no stain of sin that cannot be removed.  Go and sin no more.</a:t>
            </a:r>
            <a:endParaRPr lang="en-US" sz="2400" spc="120" dirty="0" smtClean="0">
              <a:solidFill>
                <a:schemeClr val="bg1"/>
              </a:solidFill>
              <a:latin typeface="Times New Roman"/>
              <a:cs typeface="Times New Roman"/>
            </a:endParaRPr>
          </a:p>
        </p:txBody>
      </p:sp>
      <p:sp>
        <p:nvSpPr>
          <p:cNvPr id="8" name="TextBox 7"/>
          <p:cNvSpPr txBox="1"/>
          <p:nvPr/>
        </p:nvSpPr>
        <p:spPr>
          <a:xfrm>
            <a:off x="65838" y="3701738"/>
            <a:ext cx="9078162" cy="461665"/>
          </a:xfrm>
          <a:prstGeom prst="rect">
            <a:avLst/>
          </a:prstGeom>
          <a:noFill/>
        </p:spPr>
        <p:txBody>
          <a:bodyPr wrap="square" rtlCol="0">
            <a:spAutoFit/>
          </a:bodyPr>
          <a:lstStyle/>
          <a:p>
            <a:r>
              <a:rPr lang="en-US" sz="2400" dirty="0" smtClean="0">
                <a:solidFill>
                  <a:srgbClr val="FFFF00"/>
                </a:solidFill>
                <a:latin typeface="Iowan Old Style Black"/>
                <a:cs typeface="Iowan Old Style Black"/>
              </a:rPr>
              <a:t>Peter after he denied Jesus</a:t>
            </a:r>
            <a:endParaRPr lang="en-US" sz="2400" dirty="0" smtClean="0">
              <a:solidFill>
                <a:srgbClr val="FFFF00"/>
              </a:solidFill>
              <a:latin typeface="Iowan Old Style Black"/>
              <a:cs typeface="Iowan Old Style Black"/>
            </a:endParaRPr>
          </a:p>
        </p:txBody>
      </p:sp>
      <p:sp>
        <p:nvSpPr>
          <p:cNvPr id="9" name="TextBox 8"/>
          <p:cNvSpPr txBox="1"/>
          <p:nvPr/>
        </p:nvSpPr>
        <p:spPr>
          <a:xfrm>
            <a:off x="37017" y="4134826"/>
            <a:ext cx="9106983" cy="1569660"/>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He had let Jesus down and felt terrible about it</a:t>
            </a:r>
          </a:p>
          <a:p>
            <a:pPr marL="265113" indent="-265113">
              <a:buFont typeface="Arial"/>
              <a:buChar char="•"/>
            </a:pPr>
            <a:r>
              <a:rPr lang="en-US" sz="2400" spc="120" dirty="0" smtClean="0">
                <a:solidFill>
                  <a:schemeClr val="bg1"/>
                </a:solidFill>
                <a:latin typeface="Times New Roman"/>
                <a:cs typeface="Times New Roman"/>
              </a:rPr>
              <a:t>He was affectionate toward Jesus, but wasn’t sure that he wouldn’t let Jesus down again</a:t>
            </a:r>
          </a:p>
          <a:p>
            <a:pPr marL="265113" indent="-265113">
              <a:buFont typeface="Arial"/>
              <a:buChar char="•"/>
            </a:pPr>
            <a:r>
              <a:rPr lang="en-US" sz="2400" spc="120" dirty="0" smtClean="0">
                <a:solidFill>
                  <a:schemeClr val="bg1"/>
                </a:solidFill>
                <a:latin typeface="Times New Roman"/>
                <a:cs typeface="Times New Roman"/>
              </a:rPr>
              <a:t>Jesus give Peter a new beginning, and gave him courage</a:t>
            </a:r>
          </a:p>
        </p:txBody>
      </p:sp>
    </p:spTree>
    <p:extLst>
      <p:ext uri="{BB962C8B-B14F-4D97-AF65-F5344CB8AC3E}">
        <p14:creationId xmlns:p14="http://schemas.microsoft.com/office/powerpoint/2010/main" val="1445542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38858</TotalTime>
  <Words>216</Words>
  <Application>Microsoft Macintosh PowerPoint</Application>
  <PresentationFormat>On-screen Show (16:10)</PresentationFormat>
  <Paragraphs>37</Paragraphs>
  <Slides>9</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424</cp:revision>
  <cp:lastPrinted>2016-12-29T04:32:20Z</cp:lastPrinted>
  <dcterms:created xsi:type="dcterms:W3CDTF">2016-11-04T06:28:01Z</dcterms:created>
  <dcterms:modified xsi:type="dcterms:W3CDTF">2016-12-29T04:40:13Z</dcterms:modified>
</cp:coreProperties>
</file>